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61" r:id="rId5"/>
    <p:sldId id="262" r:id="rId6"/>
    <p:sldId id="263" r:id="rId7"/>
    <p:sldId id="264" r:id="rId8"/>
    <p:sldId id="259" r:id="rId9"/>
    <p:sldId id="266" r:id="rId10"/>
    <p:sldId id="260" r:id="rId11"/>
    <p:sldId id="265" r:id="rId12"/>
    <p:sldId id="267" r:id="rId13"/>
    <p:sldId id="269" r:id="rId14"/>
    <p:sldId id="26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80754"/>
  </p:normalViewPr>
  <p:slideViewPr>
    <p:cSldViewPr snapToGrid="0" snapToObjects="1">
      <p:cViewPr varScale="1">
        <p:scale>
          <a:sx n="67" d="100"/>
          <a:sy n="67" d="100"/>
        </p:scale>
        <p:origin x="7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3A93A-3AAB-D24F-A5F5-CDD018818B5B}" type="datetimeFigureOut">
              <a:rPr lang="en-GB" smtClean="0"/>
              <a:t>06/05/2018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2E6F0-0672-924D-BECE-60EFA3673A47}" type="slidenum">
              <a:rPr lang="en-GB" smtClean="0"/>
              <a:t>‹#›</a:t>
            </a:fld>
            <a:endParaRPr lang="en-GB"/>
          </a:p>
        </p:txBody>
      </p:sp>
    </p:spTree>
    <p:extLst>
      <p:ext uri="{BB962C8B-B14F-4D97-AF65-F5344CB8AC3E}">
        <p14:creationId xmlns:p14="http://schemas.microsoft.com/office/powerpoint/2010/main" val="494445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was first created and used </a:t>
            </a:r>
            <a:r>
              <a:rPr lang="en-GB" dirty="0" smtClean="0"/>
              <a:t>in USSR</a:t>
            </a:r>
            <a:r>
              <a:rPr lang="en-GB" baseline="0" dirty="0" smtClean="0"/>
              <a:t> and than became popular all around the world</a:t>
            </a:r>
            <a:endParaRPr lang="en-GB" dirty="0" smtClean="0"/>
          </a:p>
        </p:txBody>
      </p:sp>
      <p:sp>
        <p:nvSpPr>
          <p:cNvPr id="4" name="Slide Number Placeholder 3"/>
          <p:cNvSpPr>
            <a:spLocks noGrp="1"/>
          </p:cNvSpPr>
          <p:nvPr>
            <p:ph type="sldNum" sz="quarter" idx="10"/>
          </p:nvPr>
        </p:nvSpPr>
        <p:spPr/>
        <p:txBody>
          <a:bodyPr/>
          <a:lstStyle/>
          <a:p>
            <a:fld id="{25E2E6F0-0672-924D-BECE-60EFA3673A47}" type="slidenum">
              <a:rPr lang="en-GB" smtClean="0"/>
              <a:t>2</a:t>
            </a:fld>
            <a:endParaRPr lang="en-GB"/>
          </a:p>
        </p:txBody>
      </p:sp>
    </p:spTree>
    <p:extLst>
      <p:ext uri="{BB962C8B-B14F-4D97-AF65-F5344CB8AC3E}">
        <p14:creationId xmlns:p14="http://schemas.microsoft.com/office/powerpoint/2010/main" val="2086842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Used in film</a:t>
            </a:r>
            <a:r>
              <a:rPr lang="en-GB" baseline="0" dirty="0"/>
              <a:t> industry, usually to represent bad guys</a:t>
            </a:r>
            <a:endParaRPr lang="en-GB" dirty="0"/>
          </a:p>
        </p:txBody>
      </p:sp>
      <p:sp>
        <p:nvSpPr>
          <p:cNvPr id="4" name="Slide Number Placeholder 3"/>
          <p:cNvSpPr>
            <a:spLocks noGrp="1"/>
          </p:cNvSpPr>
          <p:nvPr>
            <p:ph type="sldNum" sz="quarter" idx="10"/>
          </p:nvPr>
        </p:nvSpPr>
        <p:spPr/>
        <p:txBody>
          <a:bodyPr/>
          <a:lstStyle/>
          <a:p>
            <a:fld id="{25E2E6F0-0672-924D-BECE-60EFA3673A47}" type="slidenum">
              <a:rPr lang="en-GB" smtClean="0"/>
              <a:t>13</a:t>
            </a:fld>
            <a:endParaRPr lang="en-GB"/>
          </a:p>
        </p:txBody>
      </p:sp>
    </p:spTree>
    <p:extLst>
      <p:ext uri="{BB962C8B-B14F-4D97-AF65-F5344CB8AC3E}">
        <p14:creationId xmlns:p14="http://schemas.microsoft.com/office/powerpoint/2010/main" val="351490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Encouraged further</a:t>
            </a:r>
            <a:r>
              <a:rPr lang="en-GB" baseline="0" dirty="0" smtClean="0"/>
              <a:t> development of the fire-arms as it was very revolutionary for the time. This was especially seen in Vietnam war where one where </a:t>
            </a:r>
            <a:r>
              <a:rPr lang="en-GB" baseline="0" dirty="0" err="1" smtClean="0"/>
              <a:t>singal</a:t>
            </a:r>
            <a:r>
              <a:rPr lang="en-GB" baseline="0" dirty="0" smtClean="0"/>
              <a:t> </a:t>
            </a:r>
            <a:r>
              <a:rPr lang="en-GB" baseline="0" dirty="0" err="1" smtClean="0"/>
              <a:t>vietcong</a:t>
            </a:r>
            <a:r>
              <a:rPr lang="en-GB" baseline="0" dirty="0" smtClean="0"/>
              <a:t> soldier to stop the marine squad from advancing forward. AK-47 was partly responsible for development of quiet famous M-16.</a:t>
            </a:r>
            <a:endParaRPr lang="en-GB" dirty="0"/>
          </a:p>
        </p:txBody>
      </p:sp>
      <p:sp>
        <p:nvSpPr>
          <p:cNvPr id="4" name="Slide Number Placeholder 3"/>
          <p:cNvSpPr>
            <a:spLocks noGrp="1"/>
          </p:cNvSpPr>
          <p:nvPr>
            <p:ph type="sldNum" sz="quarter" idx="10"/>
          </p:nvPr>
        </p:nvSpPr>
        <p:spPr/>
        <p:txBody>
          <a:bodyPr/>
          <a:lstStyle/>
          <a:p>
            <a:fld id="{25E2E6F0-0672-924D-BECE-60EFA3673A47}" type="slidenum">
              <a:rPr lang="en-GB" smtClean="0"/>
              <a:t>14</a:t>
            </a:fld>
            <a:endParaRPr lang="en-GB"/>
          </a:p>
        </p:txBody>
      </p:sp>
    </p:spTree>
    <p:extLst>
      <p:ext uri="{BB962C8B-B14F-4D97-AF65-F5344CB8AC3E}">
        <p14:creationId xmlns:p14="http://schemas.microsoft.com/office/powerpoint/2010/main" val="124827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AK-47 is the most used weapon on the planet.</a:t>
            </a:r>
            <a:r>
              <a:rPr lang="en-GB" baseline="0" dirty="0" smtClean="0"/>
              <a:t> There are </a:t>
            </a:r>
            <a:r>
              <a:rPr lang="en-GB" dirty="0" smtClean="0"/>
              <a:t>150 million</a:t>
            </a:r>
            <a:r>
              <a:rPr lang="en-GB" baseline="0" dirty="0" smtClean="0"/>
              <a:t> variants of AK-47 around the world which is 1 for every 50 people on Earth. Right now it is mostly used in Africa and Middle east. Right now there are about 50 countries which adopted the weapon in armies.</a:t>
            </a:r>
            <a:endParaRPr lang="en-GB" dirty="0"/>
          </a:p>
        </p:txBody>
      </p:sp>
      <p:sp>
        <p:nvSpPr>
          <p:cNvPr id="4" name="Slide Number Placeholder 3"/>
          <p:cNvSpPr>
            <a:spLocks noGrp="1"/>
          </p:cNvSpPr>
          <p:nvPr>
            <p:ph type="sldNum" sz="quarter" idx="10"/>
          </p:nvPr>
        </p:nvSpPr>
        <p:spPr/>
        <p:txBody>
          <a:bodyPr/>
          <a:lstStyle/>
          <a:p>
            <a:fld id="{25E2E6F0-0672-924D-BECE-60EFA3673A47}" type="slidenum">
              <a:rPr lang="en-GB" smtClean="0"/>
              <a:t>3</a:t>
            </a:fld>
            <a:endParaRPr lang="en-GB"/>
          </a:p>
        </p:txBody>
      </p:sp>
    </p:spTree>
    <p:extLst>
      <p:ext uri="{BB962C8B-B14F-4D97-AF65-F5344CB8AC3E}">
        <p14:creationId xmlns:p14="http://schemas.microsoft.com/office/powerpoint/2010/main" val="164007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Mainly</a:t>
            </a:r>
            <a:r>
              <a:rPr lang="en-GB" baseline="0" dirty="0" smtClean="0"/>
              <a:t> due to USSR’s position and state of the world</a:t>
            </a:r>
          </a:p>
        </p:txBody>
      </p:sp>
      <p:sp>
        <p:nvSpPr>
          <p:cNvPr id="4" name="Slide Number Placeholder 3"/>
          <p:cNvSpPr>
            <a:spLocks noGrp="1"/>
          </p:cNvSpPr>
          <p:nvPr>
            <p:ph type="sldNum" sz="quarter" idx="10"/>
          </p:nvPr>
        </p:nvSpPr>
        <p:spPr/>
        <p:txBody>
          <a:bodyPr/>
          <a:lstStyle/>
          <a:p>
            <a:fld id="{25E2E6F0-0672-924D-BECE-60EFA3673A47}" type="slidenum">
              <a:rPr lang="en-GB" smtClean="0"/>
              <a:t>5</a:t>
            </a:fld>
            <a:endParaRPr lang="en-GB"/>
          </a:p>
        </p:txBody>
      </p:sp>
    </p:spTree>
    <p:extLst>
      <p:ext uri="{BB962C8B-B14F-4D97-AF65-F5344CB8AC3E}">
        <p14:creationId xmlns:p14="http://schemas.microsoft.com/office/powerpoint/2010/main" val="111499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USSR military</a:t>
            </a:r>
            <a:r>
              <a:rPr lang="en-GB" baseline="0" dirty="0" smtClean="0"/>
              <a:t> industry became significantly stronger and more effective at production and development of modern weapons. Because of that USSR began to sell weapons to other countries in large amounts, it’s became soviet commodity. </a:t>
            </a:r>
            <a:endParaRPr lang="en-GB" dirty="0"/>
          </a:p>
        </p:txBody>
      </p:sp>
      <p:sp>
        <p:nvSpPr>
          <p:cNvPr id="4" name="Slide Number Placeholder 3"/>
          <p:cNvSpPr>
            <a:spLocks noGrp="1"/>
          </p:cNvSpPr>
          <p:nvPr>
            <p:ph type="sldNum" sz="quarter" idx="10"/>
          </p:nvPr>
        </p:nvSpPr>
        <p:spPr/>
        <p:txBody>
          <a:bodyPr/>
          <a:lstStyle/>
          <a:p>
            <a:fld id="{25E2E6F0-0672-924D-BECE-60EFA3673A47}" type="slidenum">
              <a:rPr lang="en-GB" smtClean="0"/>
              <a:t>6</a:t>
            </a:fld>
            <a:endParaRPr lang="en-GB"/>
          </a:p>
        </p:txBody>
      </p:sp>
    </p:spTree>
    <p:extLst>
      <p:ext uri="{BB962C8B-B14F-4D97-AF65-F5344CB8AC3E}">
        <p14:creationId xmlns:p14="http://schemas.microsoft.com/office/powerpoint/2010/main" val="69952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Wars and revolutions were very common after WW2</a:t>
            </a:r>
            <a:r>
              <a:rPr lang="en-GB" baseline="0" dirty="0" smtClean="0"/>
              <a:t> so there was a demand for weapons and that is how AK-47 started to globalize itself. Plus USSR exported for free AK-47 to countries which they wanted to support and encouraged their manufacturing there. </a:t>
            </a:r>
            <a:endParaRPr lang="en-GB" dirty="0"/>
          </a:p>
        </p:txBody>
      </p:sp>
      <p:sp>
        <p:nvSpPr>
          <p:cNvPr id="4" name="Slide Number Placeholder 3"/>
          <p:cNvSpPr>
            <a:spLocks noGrp="1"/>
          </p:cNvSpPr>
          <p:nvPr>
            <p:ph type="sldNum" sz="quarter" idx="10"/>
          </p:nvPr>
        </p:nvSpPr>
        <p:spPr/>
        <p:txBody>
          <a:bodyPr/>
          <a:lstStyle/>
          <a:p>
            <a:fld id="{25E2E6F0-0672-924D-BECE-60EFA3673A47}" type="slidenum">
              <a:rPr lang="en-GB" smtClean="0"/>
              <a:t>7</a:t>
            </a:fld>
            <a:endParaRPr lang="en-GB"/>
          </a:p>
        </p:txBody>
      </p:sp>
    </p:spTree>
    <p:extLst>
      <p:ext uri="{BB962C8B-B14F-4D97-AF65-F5344CB8AC3E}">
        <p14:creationId xmlns:p14="http://schemas.microsoft.com/office/powerpoint/2010/main" val="152332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 reason why AK-47</a:t>
            </a:r>
            <a:r>
              <a:rPr lang="en-GB" baseline="0" dirty="0"/>
              <a:t> became very popular is mainly due to it’s durability. It is easy to manufacture, easy to repair </a:t>
            </a:r>
            <a:r>
              <a:rPr lang="en-GB" baseline="0"/>
              <a:t>if breaks, </a:t>
            </a:r>
            <a:r>
              <a:rPr lang="en-GB" baseline="0" dirty="0"/>
              <a:t>plus it doesn’t get jammed which makes it perfect for dirty and sandy conditions. The service life of AK is 20-40 years and it doesn’t need to be constantly </a:t>
            </a:r>
            <a:r>
              <a:rPr lang="en-GB" baseline="0" dirty="0" err="1"/>
              <a:t>maintaned</a:t>
            </a:r>
            <a:r>
              <a:rPr lang="en-GB" baseline="0" dirty="0"/>
              <a:t>. </a:t>
            </a:r>
            <a:endParaRPr lang="en-GB" dirty="0"/>
          </a:p>
        </p:txBody>
      </p:sp>
      <p:sp>
        <p:nvSpPr>
          <p:cNvPr id="4" name="Slide Number Placeholder 3"/>
          <p:cNvSpPr>
            <a:spLocks noGrp="1"/>
          </p:cNvSpPr>
          <p:nvPr>
            <p:ph type="sldNum" sz="quarter" idx="10"/>
          </p:nvPr>
        </p:nvSpPr>
        <p:spPr/>
        <p:txBody>
          <a:bodyPr/>
          <a:lstStyle/>
          <a:p>
            <a:fld id="{25E2E6F0-0672-924D-BECE-60EFA3673A47}" type="slidenum">
              <a:rPr lang="en-GB" smtClean="0"/>
              <a:t>8</a:t>
            </a:fld>
            <a:endParaRPr lang="en-GB"/>
          </a:p>
        </p:txBody>
      </p:sp>
    </p:spTree>
    <p:extLst>
      <p:ext uri="{BB962C8B-B14F-4D97-AF65-F5344CB8AC3E}">
        <p14:creationId xmlns:p14="http://schemas.microsoft.com/office/powerpoint/2010/main" val="70608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Some</a:t>
            </a:r>
            <a:r>
              <a:rPr lang="en-GB" baseline="0" dirty="0" smtClean="0"/>
              <a:t> countries which went through revolution, now have AK-47or close representation on them. For example </a:t>
            </a:r>
            <a:r>
              <a:rPr lang="en-GB" sz="1200" b="0" i="0" kern="1200" dirty="0" smtClean="0">
                <a:solidFill>
                  <a:schemeClr val="tx1"/>
                </a:solidFill>
                <a:effectLst/>
                <a:latin typeface="+mn-lt"/>
                <a:ea typeface="+mn-ea"/>
                <a:cs typeface="+mn-cs"/>
              </a:rPr>
              <a:t>Mozambique</a:t>
            </a:r>
            <a:r>
              <a:rPr lang="en-GB" baseline="0" dirty="0" smtClean="0"/>
              <a:t>, </a:t>
            </a:r>
            <a:r>
              <a:rPr lang="en-GB" dirty="0" smtClean="0"/>
              <a:t>which has AK-47, a book</a:t>
            </a:r>
            <a:r>
              <a:rPr lang="en-GB" baseline="0" dirty="0" smtClean="0"/>
              <a:t> and a </a:t>
            </a:r>
            <a:r>
              <a:rPr lang="en-GB" sz="1200" b="0" i="0" kern="1200" dirty="0" smtClean="0">
                <a:solidFill>
                  <a:schemeClr val="tx1"/>
                </a:solidFill>
                <a:effectLst/>
                <a:latin typeface="+mn-lt"/>
                <a:ea typeface="+mn-ea"/>
                <a:cs typeface="+mn-cs"/>
              </a:rPr>
              <a:t>hoe. </a:t>
            </a:r>
            <a:endParaRPr lang="en-GB" dirty="0"/>
          </a:p>
        </p:txBody>
      </p:sp>
      <p:sp>
        <p:nvSpPr>
          <p:cNvPr id="4" name="Slide Number Placeholder 3"/>
          <p:cNvSpPr>
            <a:spLocks noGrp="1"/>
          </p:cNvSpPr>
          <p:nvPr>
            <p:ph type="sldNum" sz="quarter" idx="10"/>
          </p:nvPr>
        </p:nvSpPr>
        <p:spPr/>
        <p:txBody>
          <a:bodyPr/>
          <a:lstStyle/>
          <a:p>
            <a:fld id="{25E2E6F0-0672-924D-BECE-60EFA3673A47}" type="slidenum">
              <a:rPr lang="en-GB" smtClean="0"/>
              <a:t>10</a:t>
            </a:fld>
            <a:endParaRPr lang="en-GB"/>
          </a:p>
        </p:txBody>
      </p:sp>
    </p:spTree>
    <p:extLst>
      <p:ext uri="{BB962C8B-B14F-4D97-AF65-F5344CB8AC3E}">
        <p14:creationId xmlns:p14="http://schemas.microsoft.com/office/powerpoint/2010/main" val="39936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is responsible for making every large-middle or small middle east conflict possible. Also it caused the most deaths in modern conflicts.</a:t>
            </a:r>
            <a:endParaRPr lang="en-GB" dirty="0"/>
          </a:p>
        </p:txBody>
      </p:sp>
      <p:sp>
        <p:nvSpPr>
          <p:cNvPr id="4" name="Slide Number Placeholder 3"/>
          <p:cNvSpPr>
            <a:spLocks noGrp="1"/>
          </p:cNvSpPr>
          <p:nvPr>
            <p:ph type="sldNum" sz="quarter" idx="10"/>
          </p:nvPr>
        </p:nvSpPr>
        <p:spPr/>
        <p:txBody>
          <a:bodyPr/>
          <a:lstStyle/>
          <a:p>
            <a:fld id="{25E2E6F0-0672-924D-BECE-60EFA3673A47}" type="slidenum">
              <a:rPr lang="en-GB" smtClean="0"/>
              <a:t>11</a:t>
            </a:fld>
            <a:endParaRPr lang="en-GB"/>
          </a:p>
        </p:txBody>
      </p:sp>
    </p:spTree>
    <p:extLst>
      <p:ext uri="{BB962C8B-B14F-4D97-AF65-F5344CB8AC3E}">
        <p14:creationId xmlns:p14="http://schemas.microsoft.com/office/powerpoint/2010/main" val="181906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a:t>
            </a:r>
            <a:r>
              <a:rPr lang="en-GB" baseline="0" dirty="0" smtClean="0"/>
              <a:t> we can see</a:t>
            </a:r>
            <a:endParaRPr lang="en-GB" dirty="0"/>
          </a:p>
        </p:txBody>
      </p:sp>
      <p:sp>
        <p:nvSpPr>
          <p:cNvPr id="4" name="Slide Number Placeholder 3"/>
          <p:cNvSpPr>
            <a:spLocks noGrp="1"/>
          </p:cNvSpPr>
          <p:nvPr>
            <p:ph type="sldNum" sz="quarter" idx="10"/>
          </p:nvPr>
        </p:nvSpPr>
        <p:spPr/>
        <p:txBody>
          <a:bodyPr/>
          <a:lstStyle/>
          <a:p>
            <a:fld id="{25E2E6F0-0672-924D-BECE-60EFA3673A47}" type="slidenum">
              <a:rPr lang="en-GB" smtClean="0"/>
              <a:t>12</a:t>
            </a:fld>
            <a:endParaRPr lang="en-GB"/>
          </a:p>
        </p:txBody>
      </p:sp>
    </p:spTree>
    <p:extLst>
      <p:ext uri="{BB962C8B-B14F-4D97-AF65-F5344CB8AC3E}">
        <p14:creationId xmlns:p14="http://schemas.microsoft.com/office/powerpoint/2010/main" val="150303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0630BE2-ABAE-AF45-839A-4999E5669148}" type="datetimeFigureOut">
              <a:rPr lang="en-GB" smtClean="0"/>
              <a:t>06/05/2018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6F4E4-E8A2-8240-A060-BD061373E996}" type="slidenum">
              <a:rPr lang="en-GB" smtClean="0"/>
              <a:t>‹#›</a:t>
            </a:fld>
            <a:endParaRPr lang="en-GB"/>
          </a:p>
        </p:txBody>
      </p:sp>
    </p:spTree>
    <p:extLst>
      <p:ext uri="{BB962C8B-B14F-4D97-AF65-F5344CB8AC3E}">
        <p14:creationId xmlns:p14="http://schemas.microsoft.com/office/powerpoint/2010/main" val="66630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630BE2-ABAE-AF45-839A-4999E5669148}" type="datetimeFigureOut">
              <a:rPr lang="en-GB" smtClean="0"/>
              <a:t>06/05/2018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6F4E4-E8A2-8240-A060-BD061373E996}" type="slidenum">
              <a:rPr lang="en-GB" smtClean="0"/>
              <a:t>‹#›</a:t>
            </a:fld>
            <a:endParaRPr lang="en-GB"/>
          </a:p>
        </p:txBody>
      </p:sp>
    </p:spTree>
    <p:extLst>
      <p:ext uri="{BB962C8B-B14F-4D97-AF65-F5344CB8AC3E}">
        <p14:creationId xmlns:p14="http://schemas.microsoft.com/office/powerpoint/2010/main" val="15822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630BE2-ABAE-AF45-839A-4999E5669148}" type="datetimeFigureOut">
              <a:rPr lang="en-GB" smtClean="0"/>
              <a:t>06/05/2018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6F4E4-E8A2-8240-A060-BD061373E996}" type="slidenum">
              <a:rPr lang="en-GB" smtClean="0"/>
              <a:t>‹#›</a:t>
            </a:fld>
            <a:endParaRPr lang="en-GB"/>
          </a:p>
        </p:txBody>
      </p:sp>
    </p:spTree>
    <p:extLst>
      <p:ext uri="{BB962C8B-B14F-4D97-AF65-F5344CB8AC3E}">
        <p14:creationId xmlns:p14="http://schemas.microsoft.com/office/powerpoint/2010/main" val="68601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630BE2-ABAE-AF45-839A-4999E5669148}" type="datetimeFigureOut">
              <a:rPr lang="en-GB" smtClean="0"/>
              <a:t>06/05/2018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6F4E4-E8A2-8240-A060-BD061373E996}" type="slidenum">
              <a:rPr lang="en-GB" smtClean="0"/>
              <a:t>‹#›</a:t>
            </a:fld>
            <a:endParaRPr lang="en-GB"/>
          </a:p>
        </p:txBody>
      </p:sp>
    </p:spTree>
    <p:extLst>
      <p:ext uri="{BB962C8B-B14F-4D97-AF65-F5344CB8AC3E}">
        <p14:creationId xmlns:p14="http://schemas.microsoft.com/office/powerpoint/2010/main" val="154192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630BE2-ABAE-AF45-839A-4999E5669148}" type="datetimeFigureOut">
              <a:rPr lang="en-GB" smtClean="0"/>
              <a:t>06/05/2018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6F4E4-E8A2-8240-A060-BD061373E996}" type="slidenum">
              <a:rPr lang="en-GB" smtClean="0"/>
              <a:t>‹#›</a:t>
            </a:fld>
            <a:endParaRPr lang="en-GB"/>
          </a:p>
        </p:txBody>
      </p:sp>
    </p:spTree>
    <p:extLst>
      <p:ext uri="{BB962C8B-B14F-4D97-AF65-F5344CB8AC3E}">
        <p14:creationId xmlns:p14="http://schemas.microsoft.com/office/powerpoint/2010/main" val="149632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630BE2-ABAE-AF45-839A-4999E5669148}" type="datetimeFigureOut">
              <a:rPr lang="en-GB" smtClean="0"/>
              <a:t>06/05/2018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6F4E4-E8A2-8240-A060-BD061373E996}" type="slidenum">
              <a:rPr lang="en-GB" smtClean="0"/>
              <a:t>‹#›</a:t>
            </a:fld>
            <a:endParaRPr lang="en-GB"/>
          </a:p>
        </p:txBody>
      </p:sp>
    </p:spTree>
    <p:extLst>
      <p:ext uri="{BB962C8B-B14F-4D97-AF65-F5344CB8AC3E}">
        <p14:creationId xmlns:p14="http://schemas.microsoft.com/office/powerpoint/2010/main" val="168816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0630BE2-ABAE-AF45-839A-4999E5669148}" type="datetimeFigureOut">
              <a:rPr lang="en-GB" smtClean="0"/>
              <a:t>06/05/2018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76F4E4-E8A2-8240-A060-BD061373E996}" type="slidenum">
              <a:rPr lang="en-GB" smtClean="0"/>
              <a:t>‹#›</a:t>
            </a:fld>
            <a:endParaRPr lang="en-GB"/>
          </a:p>
        </p:txBody>
      </p:sp>
    </p:spTree>
    <p:extLst>
      <p:ext uri="{BB962C8B-B14F-4D97-AF65-F5344CB8AC3E}">
        <p14:creationId xmlns:p14="http://schemas.microsoft.com/office/powerpoint/2010/main" val="40798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630BE2-ABAE-AF45-839A-4999E5669148}" type="datetimeFigureOut">
              <a:rPr lang="en-GB" smtClean="0"/>
              <a:t>06/05/2018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76F4E4-E8A2-8240-A060-BD061373E996}" type="slidenum">
              <a:rPr lang="en-GB" smtClean="0"/>
              <a:t>‹#›</a:t>
            </a:fld>
            <a:endParaRPr lang="en-GB"/>
          </a:p>
        </p:txBody>
      </p:sp>
    </p:spTree>
    <p:extLst>
      <p:ext uri="{BB962C8B-B14F-4D97-AF65-F5344CB8AC3E}">
        <p14:creationId xmlns:p14="http://schemas.microsoft.com/office/powerpoint/2010/main" val="6333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30BE2-ABAE-AF45-839A-4999E5669148}" type="datetimeFigureOut">
              <a:rPr lang="en-GB" smtClean="0"/>
              <a:t>06/05/2018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76F4E4-E8A2-8240-A060-BD061373E996}" type="slidenum">
              <a:rPr lang="en-GB" smtClean="0"/>
              <a:t>‹#›</a:t>
            </a:fld>
            <a:endParaRPr lang="en-GB"/>
          </a:p>
        </p:txBody>
      </p:sp>
    </p:spTree>
    <p:extLst>
      <p:ext uri="{BB962C8B-B14F-4D97-AF65-F5344CB8AC3E}">
        <p14:creationId xmlns:p14="http://schemas.microsoft.com/office/powerpoint/2010/main" val="142325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30BE2-ABAE-AF45-839A-4999E5669148}" type="datetimeFigureOut">
              <a:rPr lang="en-GB" smtClean="0"/>
              <a:t>06/05/2018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6F4E4-E8A2-8240-A060-BD061373E996}" type="slidenum">
              <a:rPr lang="en-GB" smtClean="0"/>
              <a:t>‹#›</a:t>
            </a:fld>
            <a:endParaRPr lang="en-GB"/>
          </a:p>
        </p:txBody>
      </p:sp>
    </p:spTree>
    <p:extLst>
      <p:ext uri="{BB962C8B-B14F-4D97-AF65-F5344CB8AC3E}">
        <p14:creationId xmlns:p14="http://schemas.microsoft.com/office/powerpoint/2010/main" val="203009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30BE2-ABAE-AF45-839A-4999E5669148}" type="datetimeFigureOut">
              <a:rPr lang="en-GB" smtClean="0"/>
              <a:t>06/05/2018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6F4E4-E8A2-8240-A060-BD061373E996}" type="slidenum">
              <a:rPr lang="en-GB" smtClean="0"/>
              <a:t>‹#›</a:t>
            </a:fld>
            <a:endParaRPr lang="en-GB"/>
          </a:p>
        </p:txBody>
      </p:sp>
    </p:spTree>
    <p:extLst>
      <p:ext uri="{BB962C8B-B14F-4D97-AF65-F5344CB8AC3E}">
        <p14:creationId xmlns:p14="http://schemas.microsoft.com/office/powerpoint/2010/main" val="5647668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30BE2-ABAE-AF45-839A-4999E5669148}" type="datetimeFigureOut">
              <a:rPr lang="en-GB" smtClean="0"/>
              <a:t>06/05/2018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6F4E4-E8A2-8240-A060-BD061373E996}" type="slidenum">
              <a:rPr lang="en-GB" smtClean="0"/>
              <a:t>‹#›</a:t>
            </a:fld>
            <a:endParaRPr lang="en-GB"/>
          </a:p>
        </p:txBody>
      </p:sp>
    </p:spTree>
    <p:extLst>
      <p:ext uri="{BB962C8B-B14F-4D97-AF65-F5344CB8AC3E}">
        <p14:creationId xmlns:p14="http://schemas.microsoft.com/office/powerpoint/2010/main" val="1946663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1DB7C82F-AB7E-4F0C-B829-FA1B9C4151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3929" r="1407" b="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2" name="Title 1"/>
          <p:cNvSpPr>
            <a:spLocks noGrp="1"/>
          </p:cNvSpPr>
          <p:nvPr>
            <p:ph type="ctrTitle"/>
          </p:nvPr>
        </p:nvSpPr>
        <p:spPr>
          <a:xfrm>
            <a:off x="6746628" y="1783959"/>
            <a:ext cx="4645250" cy="2889114"/>
          </a:xfrm>
        </p:spPr>
        <p:txBody>
          <a:bodyPr anchor="b">
            <a:normAutofit/>
          </a:bodyPr>
          <a:lstStyle/>
          <a:p>
            <a:pPr algn="l"/>
            <a:r>
              <a:rPr lang="en-GB" dirty="0"/>
              <a:t>Global exchange</a:t>
            </a:r>
          </a:p>
        </p:txBody>
      </p:sp>
      <p:sp>
        <p:nvSpPr>
          <p:cNvPr id="3" name="Subtitle 2"/>
          <p:cNvSpPr>
            <a:spLocks noGrp="1"/>
          </p:cNvSpPr>
          <p:nvPr>
            <p:ph type="subTitle" idx="1"/>
          </p:nvPr>
        </p:nvSpPr>
        <p:spPr>
          <a:xfrm>
            <a:off x="6746627" y="4750893"/>
            <a:ext cx="4645250" cy="1147863"/>
          </a:xfrm>
        </p:spPr>
        <p:txBody>
          <a:bodyPr anchor="t">
            <a:normAutofit/>
          </a:bodyPr>
          <a:lstStyle/>
          <a:p>
            <a:pPr algn="l"/>
            <a:r>
              <a:rPr lang="en-GB" sz="3200" dirty="0"/>
              <a:t>AK-47</a:t>
            </a:r>
          </a:p>
        </p:txBody>
      </p:sp>
    </p:spTree>
    <p:extLst>
      <p:ext uri="{BB962C8B-B14F-4D97-AF65-F5344CB8AC3E}">
        <p14:creationId xmlns:p14="http://schemas.microsoft.com/office/powerpoint/2010/main" val="326068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916878" cy="46101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150" y="3340100"/>
            <a:ext cx="5276850" cy="3517900"/>
          </a:xfrm>
          <a:prstGeom prst="rect">
            <a:avLst/>
          </a:prstGeom>
        </p:spPr>
      </p:pic>
    </p:spTree>
    <p:extLst>
      <p:ext uri="{BB962C8B-B14F-4D97-AF65-F5344CB8AC3E}">
        <p14:creationId xmlns:p14="http://schemas.microsoft.com/office/powerpoint/2010/main" val="1840394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654" b="8321"/>
          <a:stretch/>
        </p:blipFill>
        <p:spPr>
          <a:xfrm>
            <a:off x="20" y="10"/>
            <a:ext cx="12191980" cy="6857990"/>
          </a:xfrm>
          <a:prstGeom prst="rect">
            <a:avLst/>
          </a:prstGeom>
        </p:spPr>
      </p:pic>
      <p:sp>
        <p:nvSpPr>
          <p:cNvPr id="2" name="Title 1"/>
          <p:cNvSpPr>
            <a:spLocks noGrp="1"/>
          </p:cNvSpPr>
          <p:nvPr>
            <p:ph type="title"/>
          </p:nvPr>
        </p:nvSpPr>
        <p:spPr>
          <a:xfrm>
            <a:off x="640080" y="640080"/>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r>
              <a:rPr lang="en-US" sz="2800" dirty="0" smtClean="0">
                <a:solidFill>
                  <a:srgbClr val="FFFFFF"/>
                </a:solidFill>
              </a:rPr>
              <a:t>Conflict supporter</a:t>
            </a:r>
            <a:endParaRPr lang="en-US" sz="2800" dirty="0">
              <a:solidFill>
                <a:srgbClr val="FFFFFF"/>
              </a:solidFill>
            </a:endParaRPr>
          </a:p>
        </p:txBody>
      </p:sp>
    </p:spTree>
    <p:extLst>
      <p:ext uri="{BB962C8B-B14F-4D97-AF65-F5344CB8AC3E}">
        <p14:creationId xmlns:p14="http://schemas.microsoft.com/office/powerpoint/2010/main" val="12226512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1" y="1211073"/>
            <a:ext cx="12143929" cy="5646927"/>
          </a:xfrm>
          <a:prstGeom prst="rect">
            <a:avLst/>
          </a:prstGeom>
        </p:spPr>
      </p:pic>
      <p:sp>
        <p:nvSpPr>
          <p:cNvPr id="2" name="TextBox 1"/>
          <p:cNvSpPr txBox="1"/>
          <p:nvPr/>
        </p:nvSpPr>
        <p:spPr>
          <a:xfrm>
            <a:off x="3143250" y="228600"/>
            <a:ext cx="5391150" cy="707886"/>
          </a:xfrm>
          <a:prstGeom prst="rect">
            <a:avLst/>
          </a:prstGeom>
          <a:noFill/>
        </p:spPr>
        <p:txBody>
          <a:bodyPr wrap="square" rtlCol="0">
            <a:spAutoFit/>
          </a:bodyPr>
          <a:lstStyle/>
          <a:p>
            <a:r>
              <a:rPr lang="en-GB" sz="4000" dirty="0" smtClean="0"/>
              <a:t>Most produced weapons</a:t>
            </a:r>
            <a:endParaRPr lang="en-GB" sz="4000" dirty="0"/>
          </a:p>
        </p:txBody>
      </p:sp>
    </p:spTree>
    <p:extLst>
      <p:ext uri="{BB962C8B-B14F-4D97-AF65-F5344CB8AC3E}">
        <p14:creationId xmlns:p14="http://schemas.microsoft.com/office/powerpoint/2010/main" val="3448708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765F4110-C0FC-4D61-ACD2-A7C950EAE9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 xmlns:a16="http://schemas.microsoft.com/office/drawing/2014/main" id="{CC94CBDB-A76C-499E-95AB-C0A049E315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013" r="34467"/>
          <a:stretch/>
        </p:blipFill>
        <p:spPr>
          <a:xfrm>
            <a:off x="317635" y="321733"/>
            <a:ext cx="4160452" cy="621453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2" b="24899"/>
          <a:stretch/>
        </p:blipFill>
        <p:spPr>
          <a:xfrm>
            <a:off x="4654296" y="299363"/>
            <a:ext cx="7217085" cy="3008188"/>
          </a:xfrm>
          <a:prstGeom prst="rect">
            <a:avLst/>
          </a:prstGeom>
        </p:spPr>
      </p:pic>
      <p:sp>
        <p:nvSpPr>
          <p:cNvPr id="2" name="Title 1"/>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Film industry</a:t>
            </a:r>
          </a:p>
        </p:txBody>
      </p:sp>
    </p:spTree>
    <p:extLst>
      <p:ext uri="{BB962C8B-B14F-4D97-AF65-F5344CB8AC3E}">
        <p14:creationId xmlns:p14="http://schemas.microsoft.com/office/powerpoint/2010/main" val="967197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 xmlns:a16="http://schemas.microsoft.com/office/drawing/2014/main" id="{3D83F26F-C55B-4A92-9AFF-4894D14E27C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958" y="699479"/>
            <a:ext cx="4912566" cy="44827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77" y="871784"/>
            <a:ext cx="6185374" cy="4314298"/>
          </a:xfrm>
          <a:prstGeom prst="rect">
            <a:avLst/>
          </a:prstGeom>
        </p:spPr>
      </p:pic>
      <p:sp>
        <p:nvSpPr>
          <p:cNvPr id="2" name="Title 1"/>
          <p:cNvSpPr>
            <a:spLocks noGrp="1"/>
          </p:cNvSpPr>
          <p:nvPr>
            <p:ph type="title"/>
          </p:nvPr>
        </p:nvSpPr>
        <p:spPr>
          <a:xfrm>
            <a:off x="713295" y="5567712"/>
            <a:ext cx="10765410" cy="1207269"/>
          </a:xfrm>
        </p:spPr>
        <p:txBody>
          <a:bodyPr vert="horz" lIns="91440" tIns="45720" rIns="91440" bIns="45720" rtlCol="0" anchor="b">
            <a:normAutofit/>
          </a:bodyPr>
          <a:lstStyle/>
          <a:p>
            <a:pPr algn="ctr"/>
            <a:r>
              <a:rPr lang="en-US" sz="6000"/>
              <a:t>Progress inspiration</a:t>
            </a:r>
          </a:p>
        </p:txBody>
      </p:sp>
    </p:spTree>
    <p:extLst>
      <p:ext uri="{BB962C8B-B14F-4D97-AF65-F5344CB8AC3E}">
        <p14:creationId xmlns:p14="http://schemas.microsoft.com/office/powerpoint/2010/main" val="9313955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403475"/>
            <a:ext cx="10515600" cy="1325563"/>
          </a:xfrm>
        </p:spPr>
        <p:txBody>
          <a:bodyPr/>
          <a:lstStyle/>
          <a:p>
            <a:pPr algn="ctr"/>
            <a:r>
              <a:rPr lang="en-GB" dirty="0" smtClean="0"/>
              <a:t>The End</a:t>
            </a:r>
            <a:endParaRPr lang="en-GB" dirty="0"/>
          </a:p>
        </p:txBody>
      </p:sp>
    </p:spTree>
    <p:extLst>
      <p:ext uri="{BB962C8B-B14F-4D97-AF65-F5344CB8AC3E}">
        <p14:creationId xmlns:p14="http://schemas.microsoft.com/office/powerpoint/2010/main" val="1160902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557" y="0"/>
            <a:ext cx="10430420" cy="6858000"/>
          </a:xfrm>
          <a:prstGeom prst="rect">
            <a:avLst/>
          </a:prstGeom>
        </p:spPr>
      </p:pic>
      <p:sp>
        <p:nvSpPr>
          <p:cNvPr id="2" name="Title 1"/>
          <p:cNvSpPr>
            <a:spLocks noGrp="1"/>
          </p:cNvSpPr>
          <p:nvPr>
            <p:ph type="title"/>
          </p:nvPr>
        </p:nvSpPr>
        <p:spPr>
          <a:xfrm>
            <a:off x="640080" y="2074363"/>
            <a:ext cx="2752354" cy="2709275"/>
          </a:xfrm>
          <a:prstGeom prst="ellipse">
            <a:avLst/>
          </a:prstGeom>
          <a:solidFill>
            <a:schemeClr val="bg2">
              <a:lumMod val="10000"/>
            </a:schemeClr>
          </a:solidFill>
          <a:ln w="174625" cmpd="thinThick">
            <a:solidFill>
              <a:srgbClr val="262626"/>
            </a:solidFill>
          </a:ln>
        </p:spPr>
        <p:txBody>
          <a:bodyPr vert="horz" lIns="91440" tIns="45720" rIns="91440" bIns="45720" rtlCol="0" anchor="ctr">
            <a:normAutofit/>
          </a:bodyPr>
          <a:lstStyle/>
          <a:p>
            <a:pPr algn="ctr"/>
            <a:r>
              <a:rPr lang="en-US" sz="2600" kern="1200" dirty="0" smtClean="0">
                <a:solidFill>
                  <a:srgbClr val="FFFFFF"/>
                </a:solidFill>
                <a:latin typeface="+mj-lt"/>
                <a:ea typeface="+mj-ea"/>
                <a:cs typeface="+mj-cs"/>
              </a:rPr>
              <a:t>Origin</a:t>
            </a:r>
            <a:endParaRPr lang="en-US" sz="2600" kern="1200" dirty="0">
              <a:solidFill>
                <a:srgbClr val="FFFFFF"/>
              </a:solidFill>
              <a:latin typeface="+mj-lt"/>
              <a:ea typeface="+mj-ea"/>
              <a:cs typeface="+mj-cs"/>
            </a:endParaRPr>
          </a:p>
        </p:txBody>
      </p:sp>
    </p:spTree>
    <p:extLst>
      <p:ext uri="{BB962C8B-B14F-4D97-AF65-F5344CB8AC3E}">
        <p14:creationId xmlns:p14="http://schemas.microsoft.com/office/powerpoint/2010/main" val="2828143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964" y="1675227"/>
            <a:ext cx="10112726" cy="5182773"/>
          </a:xfrm>
          <a:prstGeom prst="rect">
            <a:avLst/>
          </a:prstGeom>
        </p:spPr>
      </p:pic>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smtClean="0">
                <a:solidFill>
                  <a:schemeClr val="bg1"/>
                </a:solidFill>
                <a:latin typeface="+mj-lt"/>
                <a:ea typeface="+mj-ea"/>
                <a:cs typeface="+mj-cs"/>
              </a:rPr>
              <a:t>Around the world</a:t>
            </a:r>
            <a:endParaRPr lang="en-US" sz="3200" kern="1200" dirty="0">
              <a:solidFill>
                <a:schemeClr val="bg1"/>
              </a:solidFill>
              <a:latin typeface="+mj-lt"/>
              <a:ea typeface="+mj-ea"/>
              <a:cs typeface="+mj-cs"/>
            </a:endParaRPr>
          </a:p>
        </p:txBody>
      </p:sp>
    </p:spTree>
    <p:extLst>
      <p:ext uri="{BB962C8B-B14F-4D97-AF65-F5344CB8AC3E}">
        <p14:creationId xmlns:p14="http://schemas.microsoft.com/office/powerpoint/2010/main" val="3125612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498725"/>
            <a:ext cx="10515600" cy="1325563"/>
          </a:xfrm>
        </p:spPr>
        <p:txBody>
          <a:bodyPr>
            <a:normAutofit/>
          </a:bodyPr>
          <a:lstStyle/>
          <a:p>
            <a:pPr algn="ctr"/>
            <a:r>
              <a:rPr lang="en-GB" sz="5400" dirty="0" smtClean="0"/>
              <a:t>Why so popular?</a:t>
            </a:r>
            <a:endParaRPr lang="en-GB" sz="5400" dirty="0"/>
          </a:p>
        </p:txBody>
      </p:sp>
    </p:spTree>
    <p:extLst>
      <p:ext uri="{BB962C8B-B14F-4D97-AF65-F5344CB8AC3E}">
        <p14:creationId xmlns:p14="http://schemas.microsoft.com/office/powerpoint/2010/main" val="755606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297" y="1913481"/>
            <a:ext cx="3088137" cy="303103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smtClean="0">
                <a:solidFill>
                  <a:srgbClr val="FFFFFF"/>
                </a:solidFill>
                <a:latin typeface="+mj-lt"/>
                <a:ea typeface="+mj-ea"/>
                <a:cs typeface="+mj-cs"/>
              </a:rPr>
              <a:t>World’s state and USSR’s position</a:t>
            </a:r>
            <a:endParaRPr lang="en-US" sz="2600" kern="1200" dirty="0">
              <a:solidFill>
                <a:srgbClr val="FFFFFF"/>
              </a:solidFill>
              <a:latin typeface="+mj-lt"/>
              <a:ea typeface="+mj-ea"/>
              <a:cs typeface="+mj-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8217" y="444500"/>
            <a:ext cx="8128000" cy="5969000"/>
          </a:xfrm>
          <a:prstGeom prst="rect">
            <a:avLst/>
          </a:prstGeom>
        </p:spPr>
      </p:pic>
    </p:spTree>
    <p:extLst>
      <p:ext uri="{BB962C8B-B14F-4D97-AF65-F5344CB8AC3E}">
        <p14:creationId xmlns:p14="http://schemas.microsoft.com/office/powerpoint/2010/main" val="3641842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2791"/>
          <a:stretch/>
        </p:blipFill>
        <p:spPr>
          <a:xfrm>
            <a:off x="20" y="10"/>
            <a:ext cx="12191980" cy="6857990"/>
          </a:xfrm>
          <a:prstGeom prst="rect">
            <a:avLst/>
          </a:prstGeom>
        </p:spPr>
      </p:pic>
      <p:sp>
        <p:nvSpPr>
          <p:cNvPr id="9" name="Rectangle 8">
            <a:extLst>
              <a:ext uri="{FF2B5EF4-FFF2-40B4-BE49-F238E27FC236}">
                <a16:creationId xmlns="" xmlns:a16="http://schemas.microsoft.com/office/drawing/2014/main" id="{ECF18D75-294F-47A5-AB5C-5BB753AC482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226" y="2224086"/>
            <a:ext cx="5577840" cy="2194560"/>
          </a:xfrm>
          <a:prstGeom prst="rect">
            <a:avLst/>
          </a:prstGeom>
          <a:solidFill>
            <a:schemeClr val="bg1">
              <a:alpha val="40000"/>
            </a:schemeClr>
          </a:solidFill>
          <a:ln>
            <a:noFill/>
          </a:ln>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05821FB-2741-4451-843D-5933A26426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8818" y="2388678"/>
            <a:ext cx="5248656" cy="1865376"/>
          </a:xfrm>
          <a:prstGeom prst="rect">
            <a:avLst/>
          </a:prstGeom>
          <a:solidFill>
            <a:schemeClr val="bg1">
              <a:alpha val="70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76649" y="2486025"/>
            <a:ext cx="4838702" cy="1676400"/>
          </a:xfrm>
        </p:spPr>
        <p:txBody>
          <a:bodyPr vert="horz" lIns="91440" tIns="45720" rIns="91440" bIns="45720" rtlCol="0" anchor="ctr">
            <a:normAutofit/>
          </a:bodyPr>
          <a:lstStyle/>
          <a:p>
            <a:pPr algn="ctr"/>
            <a:r>
              <a:rPr lang="en-US" sz="3600" dirty="0" smtClean="0">
                <a:solidFill>
                  <a:schemeClr val="tx1">
                    <a:lumMod val="75000"/>
                    <a:lumOff val="25000"/>
                  </a:schemeClr>
                </a:solidFill>
              </a:rPr>
              <a:t>Fully ready</a:t>
            </a:r>
            <a:endParaRPr lang="en-US" sz="3600" dirty="0">
              <a:solidFill>
                <a:schemeClr val="tx1">
                  <a:lumMod val="75000"/>
                  <a:lumOff val="25000"/>
                </a:schemeClr>
              </a:solidFill>
            </a:endParaRPr>
          </a:p>
        </p:txBody>
      </p:sp>
    </p:spTree>
    <p:extLst>
      <p:ext uri="{BB962C8B-B14F-4D97-AF65-F5344CB8AC3E}">
        <p14:creationId xmlns:p14="http://schemas.microsoft.com/office/powerpoint/2010/main" val="4230509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7180" b="12065"/>
          <a:stretch/>
        </p:blipFill>
        <p:spPr>
          <a:xfrm>
            <a:off x="20" y="10"/>
            <a:ext cx="12191980" cy="6857990"/>
          </a:xfrm>
          <a:prstGeom prst="rect">
            <a:avLst/>
          </a:prstGeom>
        </p:spPr>
      </p:pic>
      <p:sp>
        <p:nvSpPr>
          <p:cNvPr id="16" name="Freeform 5">
            <a:extLst>
              <a:ext uri="{FF2B5EF4-FFF2-40B4-BE49-F238E27FC236}">
                <a16:creationId xmlns=""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8" name="Straight Connector 17">
            <a:extLst>
              <a:ext uri="{FF2B5EF4-FFF2-40B4-BE49-F238E27FC236}">
                <a16:creationId xmlns=""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022021" y="3231931"/>
            <a:ext cx="3852041" cy="1834056"/>
          </a:xfrm>
          <a:prstGeom prst="ellipse">
            <a:avLst/>
          </a:prstGeom>
        </p:spPr>
        <p:txBody>
          <a:bodyPr vert="horz" lIns="91440" tIns="45720" rIns="91440" bIns="45720" rtlCol="0" anchor="b">
            <a:normAutofit/>
          </a:bodyPr>
          <a:lstStyle/>
          <a:p>
            <a:pPr algn="ctr"/>
            <a:r>
              <a:rPr lang="en-US" sz="4000" dirty="0" smtClean="0"/>
              <a:t>Possible consumers</a:t>
            </a:r>
            <a:endParaRPr lang="en-US" sz="4000" dirty="0"/>
          </a:p>
        </p:txBody>
      </p:sp>
    </p:spTree>
    <p:extLst>
      <p:ext uri="{BB962C8B-B14F-4D97-AF65-F5344CB8AC3E}">
        <p14:creationId xmlns:p14="http://schemas.microsoft.com/office/powerpoint/2010/main" val="2587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B6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789" y="386789"/>
            <a:ext cx="7750855" cy="6084421"/>
          </a:xfrm>
          <a:prstGeom prst="rect">
            <a:avLst/>
          </a:prstGeom>
        </p:spPr>
      </p:pic>
      <p:sp>
        <p:nvSpPr>
          <p:cNvPr id="2" name="Title 1"/>
          <p:cNvSpPr>
            <a:spLocks noGrp="1"/>
          </p:cNvSpPr>
          <p:nvPr>
            <p:ph type="title"/>
          </p:nvPr>
        </p:nvSpPr>
        <p:spPr>
          <a:xfrm>
            <a:off x="640080" y="2133599"/>
            <a:ext cx="2752353" cy="2705101"/>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smtClean="0">
                <a:solidFill>
                  <a:srgbClr val="FFFFFF"/>
                </a:solidFill>
                <a:latin typeface="+mj-lt"/>
                <a:ea typeface="+mj-ea"/>
                <a:cs typeface="+mj-cs"/>
              </a:rPr>
              <a:t>2</a:t>
            </a:r>
            <a:r>
              <a:rPr lang="en-US" sz="2600" kern="1200" baseline="30000" dirty="0" smtClean="0">
                <a:solidFill>
                  <a:srgbClr val="FFFFFF"/>
                </a:solidFill>
                <a:latin typeface="+mj-lt"/>
                <a:ea typeface="+mj-ea"/>
                <a:cs typeface="+mj-cs"/>
              </a:rPr>
              <a:t>nd</a:t>
            </a:r>
            <a:r>
              <a:rPr lang="en-US" sz="2600" kern="1200" dirty="0" smtClean="0">
                <a:solidFill>
                  <a:srgbClr val="FFFFFF"/>
                </a:solidFill>
                <a:latin typeface="+mj-lt"/>
                <a:ea typeface="+mj-ea"/>
                <a:cs typeface="+mj-cs"/>
              </a:rPr>
              <a:t> reason</a:t>
            </a:r>
            <a:r>
              <a:rPr lang="en-US" sz="2600" kern="1200" dirty="0">
                <a:solidFill>
                  <a:srgbClr val="FFFFFF"/>
                </a:solidFill>
                <a:latin typeface="+mj-lt"/>
                <a:ea typeface="+mj-ea"/>
                <a:cs typeface="+mj-cs"/>
              </a:rPr>
              <a:t>: Qualities</a:t>
            </a:r>
          </a:p>
        </p:txBody>
      </p:sp>
    </p:spTree>
    <p:extLst>
      <p:ext uri="{BB962C8B-B14F-4D97-AF65-F5344CB8AC3E}">
        <p14:creationId xmlns:p14="http://schemas.microsoft.com/office/powerpoint/2010/main" val="1908326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495550"/>
            <a:ext cx="10515600" cy="1325563"/>
          </a:xfrm>
        </p:spPr>
        <p:txBody>
          <a:bodyPr/>
          <a:lstStyle/>
          <a:p>
            <a:pPr algn="ctr"/>
            <a:r>
              <a:rPr lang="en-GB" dirty="0" smtClean="0"/>
              <a:t>Influence</a:t>
            </a:r>
            <a:endParaRPr lang="en-GB" dirty="0"/>
          </a:p>
        </p:txBody>
      </p:sp>
    </p:spTree>
    <p:extLst>
      <p:ext uri="{BB962C8B-B14F-4D97-AF65-F5344CB8AC3E}">
        <p14:creationId xmlns:p14="http://schemas.microsoft.com/office/powerpoint/2010/main" val="2076880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384</Words>
  <Application>Microsoft Macintosh PowerPoint</Application>
  <PresentationFormat>Widescreen</PresentationFormat>
  <Paragraphs>37</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Calibri Light</vt:lpstr>
      <vt:lpstr>Arial</vt:lpstr>
      <vt:lpstr>Office Theme</vt:lpstr>
      <vt:lpstr>Global exchange</vt:lpstr>
      <vt:lpstr>Origin</vt:lpstr>
      <vt:lpstr>Around the world</vt:lpstr>
      <vt:lpstr>Why so popular?</vt:lpstr>
      <vt:lpstr>World’s state and USSR’s position</vt:lpstr>
      <vt:lpstr>Fully ready</vt:lpstr>
      <vt:lpstr>Possible consumers</vt:lpstr>
      <vt:lpstr>2nd reason: Qualities</vt:lpstr>
      <vt:lpstr>Influence</vt:lpstr>
      <vt:lpstr>PowerPoint Presentation</vt:lpstr>
      <vt:lpstr>Conflict supporter</vt:lpstr>
      <vt:lpstr>PowerPoint Presentation</vt:lpstr>
      <vt:lpstr>Film industry</vt:lpstr>
      <vt:lpstr>Progress inspiration</vt:lpstr>
      <vt:lpstr>The End</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exchange</dc:title>
  <dc:creator>Kirill Gugunishvili</dc:creator>
  <cp:lastModifiedBy>Kirill Gugunishvili</cp:lastModifiedBy>
  <cp:revision>27</cp:revision>
  <dcterms:created xsi:type="dcterms:W3CDTF">2018-04-30T13:02:01Z</dcterms:created>
  <dcterms:modified xsi:type="dcterms:W3CDTF">2018-05-06T17:26:25Z</dcterms:modified>
</cp:coreProperties>
</file>